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Barlow Bold" panose="00000800000000000000" pitchFamily="2" charset="0"/>
      <p:bold r:id="rId10"/>
    </p:embeddedFont>
    <p:embeddedFont>
      <p:font typeface="Montserrat" panose="00000500000000000000" pitchFamily="2"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096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8" y="1269563"/>
            <a:ext cx="8631019" cy="2950726"/>
          </a:xfrm>
          <a:prstGeom prst="rect">
            <a:avLst/>
          </a:prstGeom>
          <a:noFill/>
          <a:ln/>
        </p:spPr>
        <p:txBody>
          <a:bodyPr wrap="square" lIns="0" tIns="0" rIns="0" bIns="0" rtlCol="0" anchor="t"/>
          <a:lstStyle/>
          <a:p>
            <a:pPr marL="0" indent="0">
              <a:lnSpc>
                <a:spcPts val="7700"/>
              </a:lnSpc>
              <a:buNone/>
            </a:pPr>
            <a:r>
              <a:rPr lang="en-US" sz="6150" b="1" dirty="0">
                <a:solidFill>
                  <a:srgbClr val="9998FF"/>
                </a:solidFill>
                <a:latin typeface="Barlow Bold" pitchFamily="34" charset="0"/>
                <a:ea typeface="Barlow Bold" pitchFamily="34" charset="-122"/>
                <a:cs typeface="Barlow Bold" pitchFamily="34" charset="-120"/>
              </a:rPr>
              <a:t>My MLSA Internship:  Full Stack Development Journey</a:t>
            </a:r>
            <a:endParaRPr lang="en-US" sz="6150" dirty="0"/>
          </a:p>
        </p:txBody>
      </p:sp>
      <p:sp>
        <p:nvSpPr>
          <p:cNvPr id="4" name="Text 1"/>
          <p:cNvSpPr/>
          <p:nvPr/>
        </p:nvSpPr>
        <p:spPr>
          <a:xfrm>
            <a:off x="758309" y="4545211"/>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My journey began as a curious student eager to learn the fundamentals of full-stack development. The MLSA internship offered the perfect opportunity to dive deep into the world of web development, equipping me with the skills and knowledge to build robust and engaging web applications.</a:t>
            </a:r>
            <a:endParaRPr lang="en-US" sz="1700" dirty="0"/>
          </a:p>
        </p:txBody>
      </p:sp>
      <p:sp>
        <p:nvSpPr>
          <p:cNvPr id="5" name="Text 2"/>
          <p:cNvSpPr/>
          <p:nvPr/>
        </p:nvSpPr>
        <p:spPr>
          <a:xfrm>
            <a:off x="758309" y="660368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by Piyush Raj</a:t>
            </a:r>
            <a:endParaRPr lang="en-US" sz="2200" dirty="0"/>
          </a:p>
        </p:txBody>
      </p:sp>
      <p:pic>
        <p:nvPicPr>
          <p:cNvPr id="7" name="Picture 6">
            <a:extLst>
              <a:ext uri="{FF2B5EF4-FFF2-40B4-BE49-F238E27FC236}">
                <a16:creationId xmlns:a16="http://schemas.microsoft.com/office/drawing/2014/main" id="{68904D22-52D8-7978-BC3D-69AA5BE5B9D8}"/>
              </a:ext>
            </a:extLst>
          </p:cNvPr>
          <p:cNvPicPr>
            <a:picLocks noChangeAspect="1"/>
          </p:cNvPicPr>
          <p:nvPr/>
        </p:nvPicPr>
        <p:blipFill>
          <a:blip r:embed="rId4"/>
          <a:stretch>
            <a:fillRect/>
          </a:stretch>
        </p:blipFill>
        <p:spPr>
          <a:xfrm>
            <a:off x="9088244" y="22301"/>
            <a:ext cx="5542156" cy="8106937"/>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6277" y="674846"/>
            <a:ext cx="7751445" cy="1308735"/>
          </a:xfrm>
          <a:prstGeom prst="rect">
            <a:avLst/>
          </a:prstGeom>
          <a:noFill/>
          <a:ln/>
        </p:spPr>
        <p:txBody>
          <a:bodyPr wrap="square" lIns="0" tIns="0" rIns="0" bIns="0" rtlCol="0" anchor="t"/>
          <a:lstStyle/>
          <a:p>
            <a:pPr marL="0" indent="0">
              <a:lnSpc>
                <a:spcPts val="5150"/>
              </a:lnSpc>
              <a:buNone/>
            </a:pPr>
            <a:r>
              <a:rPr lang="en-US" sz="4100" b="1" dirty="0">
                <a:solidFill>
                  <a:srgbClr val="9998FF"/>
                </a:solidFill>
                <a:latin typeface="Barlow Bold" pitchFamily="34" charset="0"/>
                <a:ea typeface="Barlow Bold" pitchFamily="34" charset="-122"/>
                <a:cs typeface="Barlow Bold" pitchFamily="34" charset="-120"/>
              </a:rPr>
              <a:t>Introduction: Piyush Raj</a:t>
            </a:r>
            <a:endParaRPr lang="en-US" sz="4100" dirty="0"/>
          </a:p>
        </p:txBody>
      </p:sp>
      <p:sp>
        <p:nvSpPr>
          <p:cNvPr id="4" name="Text 1"/>
          <p:cNvSpPr/>
          <p:nvPr/>
        </p:nvSpPr>
        <p:spPr>
          <a:xfrm>
            <a:off x="696277" y="1430775"/>
            <a:ext cx="7751445" cy="2134075"/>
          </a:xfrm>
          <a:prstGeom prst="rect">
            <a:avLst/>
          </a:prstGeom>
          <a:noFill/>
          <a:ln/>
        </p:spPr>
        <p:txBody>
          <a:bodyPr wrap="square" lIns="0" tIns="0" rIns="0" bIns="0" rtlCol="0" anchor="t"/>
          <a:lstStyle/>
          <a:p>
            <a:pPr marL="0" indent="0">
              <a:lnSpc>
                <a:spcPts val="2500"/>
              </a:lnSpc>
              <a:buNone/>
            </a:pPr>
            <a:r>
              <a:rPr lang="en-US" sz="1550" dirty="0">
                <a:solidFill>
                  <a:srgbClr val="EEEFF5"/>
                </a:solidFill>
                <a:latin typeface="Montserrat" pitchFamily="34" charset="0"/>
                <a:ea typeface="Montserrat" pitchFamily="34" charset="-122"/>
                <a:cs typeface="Montserrat" pitchFamily="34" charset="-120"/>
              </a:rPr>
              <a:t>.</a:t>
            </a:r>
            <a:r>
              <a:rPr lang="en-US" sz="1600" dirty="0"/>
              <a:t> </a:t>
            </a:r>
            <a:r>
              <a:rPr lang="en-US" sz="1550" dirty="0">
                <a:solidFill>
                  <a:srgbClr val="EEEFF5"/>
                </a:solidFill>
                <a:latin typeface="Montserrat" pitchFamily="34" charset="0"/>
              </a:rPr>
              <a:t>Hello! I’m Piyush Raj, currently a 3rd-year student at the KIET Group of Institutions. Recently, I had the incredible opportunity to complete an internship as a Microsoft Learn Student Ambassador (MLSA), which expanded my knowledge in various tech domains and  community-building and technical education. </a:t>
            </a:r>
          </a:p>
          <a:p>
            <a:pPr marL="0" indent="0">
              <a:lnSpc>
                <a:spcPts val="2500"/>
              </a:lnSpc>
              <a:buNone/>
            </a:pPr>
            <a:endParaRPr lang="en-US" sz="1550" dirty="0">
              <a:solidFill>
                <a:srgbClr val="EEEFF5"/>
              </a:solidFill>
              <a:latin typeface="Montserrat" pitchFamily="34" charset="0"/>
            </a:endParaRPr>
          </a:p>
          <a:p>
            <a:pPr marL="0" indent="0">
              <a:lnSpc>
                <a:spcPts val="2500"/>
              </a:lnSpc>
              <a:buNone/>
            </a:pPr>
            <a:endParaRPr lang="en-US" sz="1550" dirty="0"/>
          </a:p>
        </p:txBody>
      </p:sp>
      <p:sp>
        <p:nvSpPr>
          <p:cNvPr id="8" name="Text 5"/>
          <p:cNvSpPr/>
          <p:nvPr/>
        </p:nvSpPr>
        <p:spPr>
          <a:xfrm>
            <a:off x="1342668" y="4130635"/>
            <a:ext cx="3129915" cy="1591270"/>
          </a:xfrm>
          <a:prstGeom prst="rect">
            <a:avLst/>
          </a:prstGeom>
          <a:noFill/>
          <a:ln/>
        </p:spPr>
        <p:txBody>
          <a:bodyPr wrap="square" lIns="0" tIns="0" rIns="0" bIns="0" rtlCol="0" anchor="t"/>
          <a:lstStyle/>
          <a:p>
            <a:pPr marL="0" indent="0">
              <a:lnSpc>
                <a:spcPts val="2500"/>
              </a:lnSpc>
              <a:buNone/>
            </a:pPr>
            <a:endParaRPr lang="en-US" sz="1550" dirty="0"/>
          </a:p>
        </p:txBody>
      </p:sp>
      <p:sp>
        <p:nvSpPr>
          <p:cNvPr id="9" name="Shape 6"/>
          <p:cNvSpPr/>
          <p:nvPr/>
        </p:nvSpPr>
        <p:spPr>
          <a:xfrm>
            <a:off x="483869" y="3713399"/>
            <a:ext cx="673538" cy="447556"/>
          </a:xfrm>
          <a:prstGeom prst="roundRect">
            <a:avLst>
              <a:gd name="adj" fmla="val 40006"/>
            </a:avLst>
          </a:prstGeom>
          <a:solidFill>
            <a:srgbClr val="282C32"/>
          </a:solidFill>
          <a:ln/>
          <a:effectLst>
            <a:outerShdw blurRad="49530" dist="24130" dir="13500000" algn="bl" rotWithShape="0">
              <a:srgbClr val="FFFFFF">
                <a:alpha val="10000"/>
              </a:srgbClr>
            </a:outerShdw>
          </a:effectLst>
        </p:spPr>
      </p:sp>
      <p:sp>
        <p:nvSpPr>
          <p:cNvPr id="10" name="Text 7"/>
          <p:cNvSpPr/>
          <p:nvPr/>
        </p:nvSpPr>
        <p:spPr>
          <a:xfrm flipH="1">
            <a:off x="256478" y="3750826"/>
            <a:ext cx="887355" cy="513535"/>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rPr>
              <a:t>1</a:t>
            </a:r>
            <a:endParaRPr lang="en-US" sz="2450" dirty="0"/>
          </a:p>
        </p:txBody>
      </p:sp>
      <p:sp>
        <p:nvSpPr>
          <p:cNvPr id="11" name="Text 8"/>
          <p:cNvSpPr/>
          <p:nvPr/>
        </p:nvSpPr>
        <p:spPr>
          <a:xfrm>
            <a:off x="1329094" y="3609993"/>
            <a:ext cx="3129915" cy="654368"/>
          </a:xfrm>
          <a:prstGeom prst="rect">
            <a:avLst/>
          </a:prstGeom>
          <a:noFill/>
          <a:ln/>
        </p:spPr>
        <p:txBody>
          <a:bodyPr wrap="square" lIns="0" tIns="0" rIns="0" bIns="0" rtlCol="0" anchor="t"/>
          <a:lstStyle/>
          <a:p>
            <a:pPr marL="0" indent="0">
              <a:lnSpc>
                <a:spcPts val="2550"/>
              </a:lnSpc>
              <a:buNone/>
            </a:pPr>
            <a:r>
              <a:rPr lang="en-US" sz="2050" b="1" dirty="0">
                <a:solidFill>
                  <a:srgbClr val="EEEFF5"/>
                </a:solidFill>
                <a:latin typeface="Barlow Bold" pitchFamily="34" charset="0"/>
                <a:ea typeface="Barlow Bold" pitchFamily="34" charset="-122"/>
                <a:cs typeface="Barlow Bold" pitchFamily="34" charset="-120"/>
              </a:rPr>
              <a:t>Building Real-World Projects</a:t>
            </a:r>
            <a:endParaRPr lang="en-US" sz="2050" dirty="0"/>
          </a:p>
        </p:txBody>
      </p:sp>
      <p:sp>
        <p:nvSpPr>
          <p:cNvPr id="12" name="Text 9"/>
          <p:cNvSpPr/>
          <p:nvPr/>
        </p:nvSpPr>
        <p:spPr>
          <a:xfrm>
            <a:off x="1143833" y="4568201"/>
            <a:ext cx="3129915" cy="1153704"/>
          </a:xfrm>
          <a:prstGeom prst="rect">
            <a:avLst/>
          </a:prstGeom>
          <a:noFill/>
          <a:ln/>
        </p:spPr>
        <p:txBody>
          <a:bodyPr wrap="square" lIns="0" tIns="0" rIns="0" bIns="0" rtlCol="0" anchor="t"/>
          <a:lstStyle/>
          <a:p>
            <a:pPr marL="0" indent="0">
              <a:lnSpc>
                <a:spcPts val="2500"/>
              </a:lnSpc>
              <a:buNone/>
            </a:pPr>
            <a:r>
              <a:rPr lang="en-US" sz="1550" dirty="0">
                <a:solidFill>
                  <a:srgbClr val="EEEFF5"/>
                </a:solidFill>
                <a:latin typeface="Montserrat" pitchFamily="34" charset="0"/>
                <a:ea typeface="Montserrat" pitchFamily="34" charset="-122"/>
                <a:cs typeface="Montserrat" pitchFamily="34" charset="-120"/>
              </a:rPr>
              <a:t>My goal was to acquire practical skills by building real-world projects, gaining hands-on experience and applying theoretical knowledge.</a:t>
            </a:r>
            <a:endParaRPr lang="en-US" sz="1550" dirty="0"/>
          </a:p>
        </p:txBody>
      </p:sp>
      <p:sp>
        <p:nvSpPr>
          <p:cNvPr id="13" name="Shape 10"/>
          <p:cNvSpPr/>
          <p:nvPr/>
        </p:nvSpPr>
        <p:spPr>
          <a:xfrm>
            <a:off x="5381268" y="3713399"/>
            <a:ext cx="447556" cy="447556"/>
          </a:xfrm>
          <a:prstGeom prst="roundRect">
            <a:avLst>
              <a:gd name="adj" fmla="val 50000"/>
            </a:avLst>
          </a:prstGeom>
          <a:solidFill>
            <a:srgbClr val="282C32"/>
          </a:solidFill>
          <a:ln/>
          <a:effectLst>
            <a:outerShdw blurRad="49530" dist="24130" dir="13500000" algn="bl" rotWithShape="0">
              <a:srgbClr val="FFFFFF">
                <a:alpha val="10000"/>
              </a:srgbClr>
            </a:outerShdw>
          </a:effectLst>
        </p:spPr>
      </p:sp>
      <p:sp>
        <p:nvSpPr>
          <p:cNvPr id="14" name="Text 11"/>
          <p:cNvSpPr/>
          <p:nvPr/>
        </p:nvSpPr>
        <p:spPr>
          <a:xfrm>
            <a:off x="5442075" y="3813055"/>
            <a:ext cx="300905" cy="451306"/>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rPr>
              <a:t>2</a:t>
            </a:r>
            <a:endParaRPr lang="en-US" sz="2450" dirty="0"/>
          </a:p>
        </p:txBody>
      </p:sp>
      <p:sp>
        <p:nvSpPr>
          <p:cNvPr id="15" name="Text 12"/>
          <p:cNvSpPr/>
          <p:nvPr/>
        </p:nvSpPr>
        <p:spPr>
          <a:xfrm>
            <a:off x="5871924" y="3830001"/>
            <a:ext cx="2617589" cy="327184"/>
          </a:xfrm>
          <a:prstGeom prst="rect">
            <a:avLst/>
          </a:prstGeom>
          <a:noFill/>
          <a:ln/>
        </p:spPr>
        <p:txBody>
          <a:bodyPr wrap="none" lIns="0" tIns="0" rIns="0" bIns="0" rtlCol="0" anchor="t"/>
          <a:lstStyle/>
          <a:p>
            <a:pPr marL="0" indent="0">
              <a:lnSpc>
                <a:spcPts val="2550"/>
              </a:lnSpc>
              <a:buNone/>
            </a:pPr>
            <a:r>
              <a:rPr lang="en-US" sz="2050" b="1" dirty="0">
                <a:solidFill>
                  <a:srgbClr val="EEEFF5"/>
                </a:solidFill>
                <a:latin typeface="Barlow Bold" pitchFamily="34" charset="0"/>
                <a:ea typeface="Barlow Bold" pitchFamily="34" charset="-122"/>
                <a:cs typeface="Barlow Bold" pitchFamily="34" charset="-120"/>
              </a:rPr>
              <a:t>Team Collaboration</a:t>
            </a:r>
            <a:endParaRPr lang="en-US" sz="2050" dirty="0"/>
          </a:p>
        </p:txBody>
      </p:sp>
      <p:sp>
        <p:nvSpPr>
          <p:cNvPr id="16" name="Text 13"/>
          <p:cNvSpPr/>
          <p:nvPr/>
        </p:nvSpPr>
        <p:spPr>
          <a:xfrm>
            <a:off x="5442075" y="4478077"/>
            <a:ext cx="3315176" cy="636508"/>
          </a:xfrm>
          <a:prstGeom prst="rect">
            <a:avLst/>
          </a:prstGeom>
          <a:noFill/>
          <a:ln/>
        </p:spPr>
        <p:txBody>
          <a:bodyPr wrap="square" lIns="0" tIns="0" rIns="0" bIns="0" rtlCol="0" anchor="t"/>
          <a:lstStyle/>
          <a:p>
            <a:pPr marL="0" indent="0">
              <a:lnSpc>
                <a:spcPts val="2500"/>
              </a:lnSpc>
              <a:buNone/>
            </a:pPr>
            <a:r>
              <a:rPr lang="en-US" sz="1550" dirty="0">
                <a:solidFill>
                  <a:srgbClr val="EEEFF5"/>
                </a:solidFill>
                <a:latin typeface="Montserrat" pitchFamily="34" charset="0"/>
                <a:ea typeface="Montserrat" pitchFamily="34" charset="-122"/>
                <a:cs typeface="Montserrat" pitchFamily="34" charset="-120"/>
              </a:rPr>
              <a:t>I was eager to collaborate with experienced professionals, learn from their expertise, and contribute to a team environment.</a:t>
            </a:r>
            <a:endParaRPr lang="en-US" sz="1550" dirty="0"/>
          </a:p>
        </p:txBody>
      </p:sp>
      <p:pic>
        <p:nvPicPr>
          <p:cNvPr id="18" name="Picture 17">
            <a:extLst>
              <a:ext uri="{FF2B5EF4-FFF2-40B4-BE49-F238E27FC236}">
                <a16:creationId xmlns:a16="http://schemas.microsoft.com/office/drawing/2014/main" id="{17B2BE67-57EA-214D-9426-C58DF4023851}"/>
              </a:ext>
            </a:extLst>
          </p:cNvPr>
          <p:cNvPicPr>
            <a:picLocks noChangeAspect="1"/>
          </p:cNvPicPr>
          <p:nvPr/>
        </p:nvPicPr>
        <p:blipFill>
          <a:blip r:embed="rId4"/>
          <a:stretch>
            <a:fillRect/>
          </a:stretch>
        </p:blipFill>
        <p:spPr>
          <a:xfrm>
            <a:off x="9144000" y="0"/>
            <a:ext cx="5486400" cy="82295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620078"/>
            <a:ext cx="12983408"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Learning the MERN Stack: Challenges and Triumphs</a:t>
            </a:r>
            <a:endParaRPr lang="en-US" sz="4450" dirty="0"/>
          </a:p>
        </p:txBody>
      </p:sp>
      <p:sp>
        <p:nvSpPr>
          <p:cNvPr id="3" name="Text 1"/>
          <p:cNvSpPr/>
          <p:nvPr/>
        </p:nvSpPr>
        <p:spPr>
          <a:xfrm>
            <a:off x="758309" y="1766054"/>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My internship focused on the MERN stack - MongoDB, Express.js, React, and Node.js. I tackled each component individually, understanding their functionalities and exploring their intricacies.</a:t>
            </a:r>
            <a:endParaRPr lang="en-US" sz="1700" dirty="0"/>
          </a:p>
        </p:txBody>
      </p:sp>
      <p:sp>
        <p:nvSpPr>
          <p:cNvPr id="4" name="Shape 2"/>
          <p:cNvSpPr/>
          <p:nvPr/>
        </p:nvSpPr>
        <p:spPr>
          <a:xfrm>
            <a:off x="758309" y="3028117"/>
            <a:ext cx="13113782" cy="30480"/>
          </a:xfrm>
          <a:prstGeom prst="roundRect">
            <a:avLst>
              <a:gd name="adj" fmla="val 639750"/>
            </a:avLst>
          </a:prstGeom>
          <a:solidFill>
            <a:srgbClr val="60646A"/>
          </a:solidFill>
          <a:ln/>
        </p:spPr>
      </p:sp>
      <p:sp>
        <p:nvSpPr>
          <p:cNvPr id="5" name="Shape 3"/>
          <p:cNvSpPr/>
          <p:nvPr/>
        </p:nvSpPr>
        <p:spPr>
          <a:xfrm>
            <a:off x="2301002" y="3028117"/>
            <a:ext cx="30480" cy="758309"/>
          </a:xfrm>
          <a:prstGeom prst="roundRect">
            <a:avLst>
              <a:gd name="adj" fmla="val 639750"/>
            </a:avLst>
          </a:prstGeom>
          <a:solidFill>
            <a:srgbClr val="60646A"/>
          </a:solidFill>
          <a:ln/>
        </p:spPr>
      </p:sp>
      <p:sp>
        <p:nvSpPr>
          <p:cNvPr id="6" name="Shape 4"/>
          <p:cNvSpPr/>
          <p:nvPr/>
        </p:nvSpPr>
        <p:spPr>
          <a:xfrm>
            <a:off x="2072521" y="2784396"/>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7" name="Text 5"/>
          <p:cNvSpPr/>
          <p:nvPr/>
        </p:nvSpPr>
        <p:spPr>
          <a:xfrm>
            <a:off x="2255639" y="2857024"/>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8" name="Text 6"/>
          <p:cNvSpPr/>
          <p:nvPr/>
        </p:nvSpPr>
        <p:spPr>
          <a:xfrm>
            <a:off x="974884" y="4003000"/>
            <a:ext cx="2682835" cy="356235"/>
          </a:xfrm>
          <a:prstGeom prst="rect">
            <a:avLst/>
          </a:prstGeom>
          <a:noFill/>
          <a:ln/>
        </p:spPr>
        <p:txBody>
          <a:bodyPr wrap="non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MongoDB Database</a:t>
            </a:r>
            <a:endParaRPr lang="en-US" sz="2200" dirty="0"/>
          </a:p>
        </p:txBody>
      </p:sp>
      <p:sp>
        <p:nvSpPr>
          <p:cNvPr id="9" name="Text 7"/>
          <p:cNvSpPr/>
          <p:nvPr/>
        </p:nvSpPr>
        <p:spPr>
          <a:xfrm>
            <a:off x="974884" y="4489133"/>
            <a:ext cx="2682835" cy="3120390"/>
          </a:xfrm>
          <a:prstGeom prst="rect">
            <a:avLst/>
          </a:prstGeom>
          <a:noFill/>
          <a:ln/>
        </p:spPr>
        <p:txBody>
          <a:bodyPr wrap="square" lIns="0" tIns="0" rIns="0" bIns="0" rtlCol="0" anchor="t"/>
          <a:lstStyle/>
          <a:p>
            <a:pPr marL="0" indent="0" algn="ctr">
              <a:lnSpc>
                <a:spcPts val="2700"/>
              </a:lnSpc>
              <a:buNone/>
            </a:pPr>
            <a:r>
              <a:rPr lang="en-US" sz="1700" dirty="0">
                <a:solidFill>
                  <a:srgbClr val="EEEFF5"/>
                </a:solidFill>
                <a:latin typeface="Montserrat" pitchFamily="34" charset="0"/>
                <a:ea typeface="Montserrat" pitchFamily="34" charset="-122"/>
                <a:cs typeface="Montserrat" pitchFamily="34" charset="-120"/>
              </a:rPr>
              <a:t>Learning to design, query, and manage databases with MongoDB was a key challenge. I explored various database concepts like schema design and indexing strategies.</a:t>
            </a:r>
            <a:endParaRPr lang="en-US" sz="1700" dirty="0"/>
          </a:p>
        </p:txBody>
      </p:sp>
      <p:sp>
        <p:nvSpPr>
          <p:cNvPr id="10" name="Shape 8"/>
          <p:cNvSpPr/>
          <p:nvPr/>
        </p:nvSpPr>
        <p:spPr>
          <a:xfrm>
            <a:off x="5633561" y="3028117"/>
            <a:ext cx="30480" cy="758309"/>
          </a:xfrm>
          <a:prstGeom prst="roundRect">
            <a:avLst>
              <a:gd name="adj" fmla="val 639750"/>
            </a:avLst>
          </a:prstGeom>
          <a:solidFill>
            <a:srgbClr val="60646A"/>
          </a:solidFill>
          <a:ln/>
        </p:spPr>
      </p:sp>
      <p:sp>
        <p:nvSpPr>
          <p:cNvPr id="11" name="Shape 9"/>
          <p:cNvSpPr/>
          <p:nvPr/>
        </p:nvSpPr>
        <p:spPr>
          <a:xfrm>
            <a:off x="5405080" y="2784396"/>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2" name="Text 10"/>
          <p:cNvSpPr/>
          <p:nvPr/>
        </p:nvSpPr>
        <p:spPr>
          <a:xfrm>
            <a:off x="5552956" y="2857024"/>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3" name="Text 11"/>
          <p:cNvSpPr/>
          <p:nvPr/>
        </p:nvSpPr>
        <p:spPr>
          <a:xfrm>
            <a:off x="4307443" y="4003000"/>
            <a:ext cx="2682835" cy="712470"/>
          </a:xfrm>
          <a:prstGeom prst="rect">
            <a:avLst/>
          </a:prstGeom>
          <a:noFill/>
          <a:ln/>
        </p:spPr>
        <p:txBody>
          <a:bodyPr wrap="squar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Express.js Framework</a:t>
            </a:r>
            <a:endParaRPr lang="en-US" sz="2200" dirty="0"/>
          </a:p>
        </p:txBody>
      </p:sp>
      <p:sp>
        <p:nvSpPr>
          <p:cNvPr id="14" name="Text 12"/>
          <p:cNvSpPr/>
          <p:nvPr/>
        </p:nvSpPr>
        <p:spPr>
          <a:xfrm>
            <a:off x="4307443" y="4845368"/>
            <a:ext cx="2682835" cy="2080260"/>
          </a:xfrm>
          <a:prstGeom prst="rect">
            <a:avLst/>
          </a:prstGeom>
          <a:noFill/>
          <a:ln/>
        </p:spPr>
        <p:txBody>
          <a:bodyPr wrap="square" lIns="0" tIns="0" rIns="0" bIns="0" rtlCol="0" anchor="t"/>
          <a:lstStyle/>
          <a:p>
            <a:pPr marL="0" indent="0" algn="ctr">
              <a:lnSpc>
                <a:spcPts val="2700"/>
              </a:lnSpc>
              <a:buNone/>
            </a:pPr>
            <a:r>
              <a:rPr lang="en-US" sz="1700" dirty="0">
                <a:solidFill>
                  <a:srgbClr val="EEEFF5"/>
                </a:solidFill>
                <a:latin typeface="Montserrat" pitchFamily="34" charset="0"/>
                <a:ea typeface="Montserrat" pitchFamily="34" charset="-122"/>
                <a:cs typeface="Montserrat" pitchFamily="34" charset="-120"/>
              </a:rPr>
              <a:t>I learned to build RESTful APIs using the Express.js framework, mastering concepts like routing, middleware, and error handling.</a:t>
            </a:r>
            <a:endParaRPr lang="en-US" sz="1700" dirty="0"/>
          </a:p>
        </p:txBody>
      </p:sp>
      <p:sp>
        <p:nvSpPr>
          <p:cNvPr id="15" name="Shape 13"/>
          <p:cNvSpPr/>
          <p:nvPr/>
        </p:nvSpPr>
        <p:spPr>
          <a:xfrm>
            <a:off x="8966121" y="3028117"/>
            <a:ext cx="30480" cy="758309"/>
          </a:xfrm>
          <a:prstGeom prst="roundRect">
            <a:avLst>
              <a:gd name="adj" fmla="val 639750"/>
            </a:avLst>
          </a:prstGeom>
          <a:solidFill>
            <a:srgbClr val="60646A"/>
          </a:solidFill>
          <a:ln/>
        </p:spPr>
      </p:sp>
      <p:sp>
        <p:nvSpPr>
          <p:cNvPr id="16" name="Shape 14"/>
          <p:cNvSpPr/>
          <p:nvPr/>
        </p:nvSpPr>
        <p:spPr>
          <a:xfrm>
            <a:off x="8737640" y="2784396"/>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7" name="Text 15"/>
          <p:cNvSpPr/>
          <p:nvPr/>
        </p:nvSpPr>
        <p:spPr>
          <a:xfrm>
            <a:off x="8888968" y="2857024"/>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8" name="Text 16"/>
          <p:cNvSpPr/>
          <p:nvPr/>
        </p:nvSpPr>
        <p:spPr>
          <a:xfrm>
            <a:off x="7640003" y="4003000"/>
            <a:ext cx="2682835" cy="356235"/>
          </a:xfrm>
          <a:prstGeom prst="rect">
            <a:avLst/>
          </a:prstGeom>
          <a:noFill/>
          <a:ln/>
        </p:spPr>
        <p:txBody>
          <a:bodyPr wrap="non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React.js Library</a:t>
            </a:r>
            <a:endParaRPr lang="en-US" sz="2200" dirty="0"/>
          </a:p>
        </p:txBody>
      </p:sp>
      <p:sp>
        <p:nvSpPr>
          <p:cNvPr id="19" name="Text 17"/>
          <p:cNvSpPr/>
          <p:nvPr/>
        </p:nvSpPr>
        <p:spPr>
          <a:xfrm>
            <a:off x="7640003" y="4489133"/>
            <a:ext cx="2682835" cy="2426970"/>
          </a:xfrm>
          <a:prstGeom prst="rect">
            <a:avLst/>
          </a:prstGeom>
          <a:noFill/>
          <a:ln/>
        </p:spPr>
        <p:txBody>
          <a:bodyPr wrap="square" lIns="0" tIns="0" rIns="0" bIns="0" rtlCol="0" anchor="t"/>
          <a:lstStyle/>
          <a:p>
            <a:pPr marL="0" indent="0" algn="ctr">
              <a:lnSpc>
                <a:spcPts val="2700"/>
              </a:lnSpc>
              <a:buNone/>
            </a:pPr>
            <a:r>
              <a:rPr lang="en-US" sz="1700" dirty="0">
                <a:solidFill>
                  <a:srgbClr val="EEEFF5"/>
                </a:solidFill>
                <a:latin typeface="Montserrat" pitchFamily="34" charset="0"/>
                <a:ea typeface="Montserrat" pitchFamily="34" charset="-122"/>
                <a:cs typeface="Montserrat" pitchFamily="34" charset="-120"/>
              </a:rPr>
              <a:t>I delved into the world of React, learning to build dynamic user interfaces using components, state management, and lifecycle methods.</a:t>
            </a:r>
            <a:endParaRPr lang="en-US" sz="1700" dirty="0"/>
          </a:p>
        </p:txBody>
      </p:sp>
      <p:sp>
        <p:nvSpPr>
          <p:cNvPr id="20" name="Shape 18"/>
          <p:cNvSpPr/>
          <p:nvPr/>
        </p:nvSpPr>
        <p:spPr>
          <a:xfrm>
            <a:off x="12298799" y="3028117"/>
            <a:ext cx="30480" cy="758309"/>
          </a:xfrm>
          <a:prstGeom prst="roundRect">
            <a:avLst>
              <a:gd name="adj" fmla="val 639750"/>
            </a:avLst>
          </a:prstGeom>
          <a:solidFill>
            <a:srgbClr val="60646A"/>
          </a:solidFill>
          <a:ln/>
        </p:spPr>
      </p:sp>
      <p:sp>
        <p:nvSpPr>
          <p:cNvPr id="21" name="Shape 19"/>
          <p:cNvSpPr/>
          <p:nvPr/>
        </p:nvSpPr>
        <p:spPr>
          <a:xfrm>
            <a:off x="12070318" y="2784396"/>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22" name="Text 20"/>
          <p:cNvSpPr/>
          <p:nvPr/>
        </p:nvSpPr>
        <p:spPr>
          <a:xfrm>
            <a:off x="12210574" y="2857024"/>
            <a:ext cx="206931"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4</a:t>
            </a:r>
            <a:endParaRPr lang="en-US" sz="2650" dirty="0"/>
          </a:p>
        </p:txBody>
      </p:sp>
      <p:sp>
        <p:nvSpPr>
          <p:cNvPr id="23" name="Text 21"/>
          <p:cNvSpPr/>
          <p:nvPr/>
        </p:nvSpPr>
        <p:spPr>
          <a:xfrm>
            <a:off x="10972562" y="4003000"/>
            <a:ext cx="2682954" cy="712470"/>
          </a:xfrm>
          <a:prstGeom prst="rect">
            <a:avLst/>
          </a:prstGeom>
          <a:noFill/>
          <a:ln/>
        </p:spPr>
        <p:txBody>
          <a:bodyPr wrap="squar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Node.js Runtime Environment</a:t>
            </a:r>
            <a:endParaRPr lang="en-US" sz="2200" dirty="0"/>
          </a:p>
        </p:txBody>
      </p:sp>
      <p:sp>
        <p:nvSpPr>
          <p:cNvPr id="24" name="Text 22"/>
          <p:cNvSpPr/>
          <p:nvPr/>
        </p:nvSpPr>
        <p:spPr>
          <a:xfrm>
            <a:off x="10972562" y="4845368"/>
            <a:ext cx="2682954" cy="2426970"/>
          </a:xfrm>
          <a:prstGeom prst="rect">
            <a:avLst/>
          </a:prstGeom>
          <a:noFill/>
          <a:ln/>
        </p:spPr>
        <p:txBody>
          <a:bodyPr wrap="square" lIns="0" tIns="0" rIns="0" bIns="0" rtlCol="0" anchor="t"/>
          <a:lstStyle/>
          <a:p>
            <a:pPr marL="0" indent="0" algn="ctr">
              <a:lnSpc>
                <a:spcPts val="2700"/>
              </a:lnSpc>
              <a:buNone/>
            </a:pPr>
            <a:r>
              <a:rPr lang="en-US" sz="1700" dirty="0">
                <a:solidFill>
                  <a:srgbClr val="EEEFF5"/>
                </a:solidFill>
                <a:latin typeface="Montserrat" pitchFamily="34" charset="0"/>
                <a:ea typeface="Montserrat" pitchFamily="34" charset="-122"/>
                <a:cs typeface="Montserrat" pitchFamily="34" charset="-120"/>
              </a:rPr>
              <a:t>I explored the Node.js environment, understanding its role in server-side development and building backend applications.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175772" y="698897"/>
            <a:ext cx="7765256" cy="1295638"/>
          </a:xfrm>
          <a:prstGeom prst="rect">
            <a:avLst/>
          </a:prstGeom>
          <a:noFill/>
          <a:ln/>
        </p:spPr>
        <p:txBody>
          <a:bodyPr wrap="square" lIns="0" tIns="0" rIns="0" bIns="0" rtlCol="0" anchor="t"/>
          <a:lstStyle/>
          <a:p>
            <a:pPr marL="0" indent="0">
              <a:lnSpc>
                <a:spcPts val="5100"/>
              </a:lnSpc>
              <a:buNone/>
            </a:pPr>
            <a:r>
              <a:rPr lang="en-US" sz="4050" b="1" dirty="0">
                <a:solidFill>
                  <a:srgbClr val="9998FF"/>
                </a:solidFill>
                <a:latin typeface="Barlow Bold" pitchFamily="34" charset="0"/>
                <a:ea typeface="Barlow Bold" pitchFamily="34" charset="-122"/>
                <a:cs typeface="Barlow Bold" pitchFamily="34" charset="-120"/>
              </a:rPr>
              <a:t>Building My First Full Stack Web Application: Dexter Blog App</a:t>
            </a:r>
            <a:endParaRPr lang="en-US" sz="4050" dirty="0"/>
          </a:p>
        </p:txBody>
      </p:sp>
      <p:sp>
        <p:nvSpPr>
          <p:cNvPr id="4" name="Text 1"/>
          <p:cNvSpPr/>
          <p:nvPr/>
        </p:nvSpPr>
        <p:spPr>
          <a:xfrm>
            <a:off x="6175772" y="2289929"/>
            <a:ext cx="7765256" cy="945118"/>
          </a:xfrm>
          <a:prstGeom prst="rect">
            <a:avLst/>
          </a:prstGeom>
          <a:noFill/>
          <a:ln/>
        </p:spPr>
        <p:txBody>
          <a:bodyPr wrap="square" lIns="0" tIns="0" rIns="0" bIns="0" rtlCol="0" anchor="t"/>
          <a:lstStyle/>
          <a:p>
            <a:pPr marL="0" indent="0">
              <a:lnSpc>
                <a:spcPts val="2450"/>
              </a:lnSpc>
              <a:buNone/>
            </a:pPr>
            <a:r>
              <a:rPr lang="en-US" sz="1550" dirty="0">
                <a:solidFill>
                  <a:srgbClr val="EEEFF5"/>
                </a:solidFill>
                <a:latin typeface="Montserrat" pitchFamily="34" charset="0"/>
              </a:rPr>
              <a:t>Dexter provides a dynamic platform for users to share, explore, and interact with blog content. Designed to streamline content creation and browsing, the application allows users to create, edit, and delete blog posts </a:t>
            </a:r>
            <a:r>
              <a:rPr lang="en-US" sz="1600" dirty="0"/>
              <a:t>se</a:t>
            </a:r>
          </a:p>
          <a:p>
            <a:pPr marL="0" indent="0">
              <a:lnSpc>
                <a:spcPts val="2450"/>
              </a:lnSpc>
              <a:buNone/>
            </a:pPr>
            <a:r>
              <a:rPr lang="en-US" sz="1600" dirty="0" err="1"/>
              <a:t>amlessly</a:t>
            </a:r>
            <a:r>
              <a:rPr lang="en-US" sz="1600" dirty="0"/>
              <a:t>. It also features user authentication, enabling personalized experiences and secure access to blog data. </a:t>
            </a:r>
            <a:endParaRPr lang="en-US" sz="1550" dirty="0"/>
          </a:p>
        </p:txBody>
      </p:sp>
      <p:sp>
        <p:nvSpPr>
          <p:cNvPr id="5" name="Shape 2"/>
          <p:cNvSpPr/>
          <p:nvPr/>
        </p:nvSpPr>
        <p:spPr>
          <a:xfrm>
            <a:off x="6175772" y="3456623"/>
            <a:ext cx="3784163" cy="2411135"/>
          </a:xfrm>
          <a:prstGeom prst="roundRect">
            <a:avLst>
              <a:gd name="adj" fmla="val 7352"/>
            </a:avLst>
          </a:prstGeom>
          <a:solidFill>
            <a:srgbClr val="282C32"/>
          </a:solidFill>
          <a:ln/>
          <a:effectLst>
            <a:outerShdw blurRad="48260" dist="24130" dir="13500000" algn="bl" rotWithShape="0">
              <a:srgbClr val="FFFFFF">
                <a:alpha val="10000"/>
              </a:srgbClr>
            </a:outerShdw>
          </a:effectLst>
        </p:spPr>
      </p:sp>
      <p:sp>
        <p:nvSpPr>
          <p:cNvPr id="6" name="Text 3"/>
          <p:cNvSpPr/>
          <p:nvPr/>
        </p:nvSpPr>
        <p:spPr>
          <a:xfrm>
            <a:off x="6372701" y="3653552"/>
            <a:ext cx="2591633" cy="323969"/>
          </a:xfrm>
          <a:prstGeom prst="rect">
            <a:avLst/>
          </a:prstGeom>
          <a:noFill/>
          <a:ln/>
        </p:spPr>
        <p:txBody>
          <a:bodyPr wrap="none" lIns="0" tIns="0" rIns="0" bIns="0" rtlCol="0" anchor="t"/>
          <a:lstStyle/>
          <a:p>
            <a:pPr marL="0" indent="0">
              <a:lnSpc>
                <a:spcPts val="2550"/>
              </a:lnSpc>
              <a:buNone/>
            </a:pPr>
            <a:r>
              <a:rPr lang="en-US" sz="2000" b="1" dirty="0">
                <a:solidFill>
                  <a:srgbClr val="EEEFF5"/>
                </a:solidFill>
                <a:latin typeface="Barlow Bold" pitchFamily="34" charset="0"/>
                <a:ea typeface="Barlow Bold" pitchFamily="34" charset="-122"/>
                <a:cs typeface="Barlow Bold" pitchFamily="34" charset="-120"/>
              </a:rPr>
              <a:t>Project Planning</a:t>
            </a:r>
            <a:endParaRPr lang="en-US" sz="2000" dirty="0"/>
          </a:p>
        </p:txBody>
      </p:sp>
      <p:sp>
        <p:nvSpPr>
          <p:cNvPr id="7" name="Text 4"/>
          <p:cNvSpPr/>
          <p:nvPr/>
        </p:nvSpPr>
        <p:spPr>
          <a:xfrm>
            <a:off x="6372701" y="4095631"/>
            <a:ext cx="3390305" cy="1575197"/>
          </a:xfrm>
          <a:prstGeom prst="rect">
            <a:avLst/>
          </a:prstGeom>
          <a:noFill/>
          <a:ln/>
        </p:spPr>
        <p:txBody>
          <a:bodyPr wrap="square" lIns="0" tIns="0" rIns="0" bIns="0" rtlCol="0" anchor="t"/>
          <a:lstStyle/>
          <a:p>
            <a:pPr marL="0" indent="0">
              <a:lnSpc>
                <a:spcPts val="2450"/>
              </a:lnSpc>
              <a:buNone/>
            </a:pPr>
            <a:r>
              <a:rPr lang="en-US" sz="1550" dirty="0">
                <a:solidFill>
                  <a:srgbClr val="EEEFF5"/>
                </a:solidFill>
                <a:latin typeface="Montserrat" pitchFamily="34" charset="0"/>
                <a:ea typeface="Montserrat" pitchFamily="34" charset="-122"/>
                <a:cs typeface="Montserrat" pitchFamily="34" charset="-120"/>
              </a:rPr>
              <a:t>The process started with meticulous planning, including defining project scope, designing database schema, and outlining the user interface.</a:t>
            </a:r>
            <a:endParaRPr lang="en-US" sz="1550" dirty="0"/>
          </a:p>
        </p:txBody>
      </p:sp>
      <p:sp>
        <p:nvSpPr>
          <p:cNvPr id="8" name="Shape 5"/>
          <p:cNvSpPr/>
          <p:nvPr/>
        </p:nvSpPr>
        <p:spPr>
          <a:xfrm>
            <a:off x="10156865" y="3456623"/>
            <a:ext cx="3784163" cy="2411135"/>
          </a:xfrm>
          <a:prstGeom prst="roundRect">
            <a:avLst>
              <a:gd name="adj" fmla="val 7352"/>
            </a:avLst>
          </a:prstGeom>
          <a:solidFill>
            <a:srgbClr val="282C32"/>
          </a:solidFill>
          <a:ln/>
          <a:effectLst>
            <a:outerShdw blurRad="48260" dist="24130" dir="13500000" algn="bl" rotWithShape="0">
              <a:srgbClr val="FFFFFF">
                <a:alpha val="10000"/>
              </a:srgbClr>
            </a:outerShdw>
          </a:effectLst>
        </p:spPr>
      </p:sp>
      <p:sp>
        <p:nvSpPr>
          <p:cNvPr id="9" name="Text 6"/>
          <p:cNvSpPr/>
          <p:nvPr/>
        </p:nvSpPr>
        <p:spPr>
          <a:xfrm>
            <a:off x="10353794" y="3653552"/>
            <a:ext cx="2610803" cy="323969"/>
          </a:xfrm>
          <a:prstGeom prst="rect">
            <a:avLst/>
          </a:prstGeom>
          <a:noFill/>
          <a:ln/>
        </p:spPr>
        <p:txBody>
          <a:bodyPr wrap="none" lIns="0" tIns="0" rIns="0" bIns="0" rtlCol="0" anchor="t"/>
          <a:lstStyle/>
          <a:p>
            <a:pPr marL="0" indent="0">
              <a:lnSpc>
                <a:spcPts val="2550"/>
              </a:lnSpc>
              <a:buNone/>
            </a:pPr>
            <a:r>
              <a:rPr lang="en-US" sz="2000" b="1" dirty="0">
                <a:solidFill>
                  <a:srgbClr val="EEEFF5"/>
                </a:solidFill>
                <a:latin typeface="Barlow Bold" pitchFamily="34" charset="0"/>
                <a:ea typeface="Barlow Bold" pitchFamily="34" charset="-122"/>
                <a:cs typeface="Barlow Bold" pitchFamily="34" charset="-120"/>
              </a:rPr>
              <a:t>Frontend Development</a:t>
            </a:r>
            <a:endParaRPr lang="en-US" sz="2000" dirty="0"/>
          </a:p>
        </p:txBody>
      </p:sp>
      <p:sp>
        <p:nvSpPr>
          <p:cNvPr id="10" name="Text 7"/>
          <p:cNvSpPr/>
          <p:nvPr/>
        </p:nvSpPr>
        <p:spPr>
          <a:xfrm>
            <a:off x="10353794" y="4095631"/>
            <a:ext cx="3390305" cy="1260158"/>
          </a:xfrm>
          <a:prstGeom prst="rect">
            <a:avLst/>
          </a:prstGeom>
          <a:noFill/>
          <a:ln/>
        </p:spPr>
        <p:txBody>
          <a:bodyPr wrap="square" lIns="0" tIns="0" rIns="0" bIns="0" rtlCol="0" anchor="t"/>
          <a:lstStyle/>
          <a:p>
            <a:pPr marL="0" indent="0">
              <a:lnSpc>
                <a:spcPts val="2450"/>
              </a:lnSpc>
              <a:buNone/>
            </a:pPr>
            <a:r>
              <a:rPr lang="en-US" sz="1550" dirty="0">
                <a:solidFill>
                  <a:srgbClr val="EEEFF5"/>
                </a:solidFill>
                <a:latin typeface="Montserrat" pitchFamily="34" charset="0"/>
                <a:ea typeface="Montserrat" pitchFamily="34" charset="-122"/>
                <a:cs typeface="Montserrat" pitchFamily="34" charset="-120"/>
              </a:rPr>
              <a:t>I implemented the frontend using React, building interactive components and integrating them with the backend API.</a:t>
            </a:r>
            <a:endParaRPr lang="en-US" sz="1550" dirty="0"/>
          </a:p>
        </p:txBody>
      </p:sp>
      <p:sp>
        <p:nvSpPr>
          <p:cNvPr id="11" name="Shape 8"/>
          <p:cNvSpPr/>
          <p:nvPr/>
        </p:nvSpPr>
        <p:spPr>
          <a:xfrm>
            <a:off x="6175772" y="6064687"/>
            <a:ext cx="7765256" cy="1466017"/>
          </a:xfrm>
          <a:prstGeom prst="roundRect">
            <a:avLst>
              <a:gd name="adj" fmla="val 12092"/>
            </a:avLst>
          </a:prstGeom>
          <a:solidFill>
            <a:srgbClr val="282C32"/>
          </a:solidFill>
          <a:ln/>
          <a:effectLst>
            <a:outerShdw blurRad="48260" dist="24130" dir="13500000" algn="bl" rotWithShape="0">
              <a:srgbClr val="FFFFFF">
                <a:alpha val="10000"/>
              </a:srgbClr>
            </a:outerShdw>
          </a:effectLst>
        </p:spPr>
      </p:sp>
      <p:sp>
        <p:nvSpPr>
          <p:cNvPr id="12" name="Text 9"/>
          <p:cNvSpPr/>
          <p:nvPr/>
        </p:nvSpPr>
        <p:spPr>
          <a:xfrm>
            <a:off x="6372701" y="6261616"/>
            <a:ext cx="2591633" cy="323969"/>
          </a:xfrm>
          <a:prstGeom prst="rect">
            <a:avLst/>
          </a:prstGeom>
          <a:noFill/>
          <a:ln/>
        </p:spPr>
        <p:txBody>
          <a:bodyPr wrap="none" lIns="0" tIns="0" rIns="0" bIns="0" rtlCol="0" anchor="t"/>
          <a:lstStyle/>
          <a:p>
            <a:pPr marL="0" indent="0">
              <a:lnSpc>
                <a:spcPts val="2550"/>
              </a:lnSpc>
              <a:buNone/>
            </a:pPr>
            <a:r>
              <a:rPr lang="en-US" sz="2000" b="1" dirty="0">
                <a:solidFill>
                  <a:srgbClr val="EEEFF5"/>
                </a:solidFill>
                <a:latin typeface="Barlow Bold" pitchFamily="34" charset="0"/>
                <a:ea typeface="Barlow Bold" pitchFamily="34" charset="-122"/>
                <a:cs typeface="Barlow Bold" pitchFamily="34" charset="-120"/>
              </a:rPr>
              <a:t>Backend Development</a:t>
            </a:r>
            <a:endParaRPr lang="en-US" sz="2000" dirty="0"/>
          </a:p>
        </p:txBody>
      </p:sp>
      <p:sp>
        <p:nvSpPr>
          <p:cNvPr id="13" name="Text 10"/>
          <p:cNvSpPr/>
          <p:nvPr/>
        </p:nvSpPr>
        <p:spPr>
          <a:xfrm>
            <a:off x="6372701" y="6703695"/>
            <a:ext cx="7371398" cy="1146764"/>
          </a:xfrm>
          <a:prstGeom prst="rect">
            <a:avLst/>
          </a:prstGeom>
          <a:noFill/>
          <a:ln/>
        </p:spPr>
        <p:txBody>
          <a:bodyPr wrap="square" lIns="0" tIns="0" rIns="0" bIns="0" rtlCol="0" anchor="t"/>
          <a:lstStyle/>
          <a:p>
            <a:pPr marL="0" indent="0">
              <a:lnSpc>
                <a:spcPts val="2450"/>
              </a:lnSpc>
              <a:buNone/>
            </a:pPr>
            <a:r>
              <a:rPr lang="en-US" sz="1550" dirty="0">
                <a:solidFill>
                  <a:srgbClr val="EEEFF5"/>
                </a:solidFill>
                <a:latin typeface="Montserrat" pitchFamily="34" charset="0"/>
                <a:ea typeface="Montserrat" pitchFamily="34" charset="-122"/>
                <a:cs typeface="Montserrat" pitchFamily="34" charset="-120"/>
              </a:rPr>
              <a:t>I developed the backend using Node.js and Google Firebase creating APIs to handle data requests and responses from the frontend.</a:t>
            </a:r>
          </a:p>
          <a:p>
            <a:pPr marL="0" indent="0">
              <a:lnSpc>
                <a:spcPts val="2450"/>
              </a:lnSpc>
              <a:buNone/>
            </a:pPr>
            <a:r>
              <a:rPr lang="en-US" sz="1550" dirty="0">
                <a:solidFill>
                  <a:srgbClr val="EEEFF5"/>
                </a:solidFill>
                <a:latin typeface="Montserrat" pitchFamily="34" charset="0"/>
                <a:ea typeface="Montserrat" pitchFamily="34" charset="-122"/>
                <a:cs typeface="Montserrat" pitchFamily="34" charset="-120"/>
              </a:rPr>
              <a:t>Live link </a:t>
            </a:r>
            <a:r>
              <a:rPr lang="en-US" sz="1550">
                <a:solidFill>
                  <a:srgbClr val="EEEFF5"/>
                </a:solidFill>
                <a:latin typeface="Montserrat" pitchFamily="34" charset="0"/>
                <a:ea typeface="Montserrat" pitchFamily="34" charset="-122"/>
                <a:cs typeface="Montserrat" pitchFamily="34" charset="-120"/>
              </a:rPr>
              <a:t>of Project:-https://dexter-6b4f.vercel.app/</a:t>
            </a:r>
            <a:endParaRPr lang="en-US" sz="1550" dirty="0">
              <a:solidFill>
                <a:srgbClr val="EEEFF5"/>
              </a:solidFill>
              <a:latin typeface="Montserrat" pitchFamily="34" charset="0"/>
              <a:ea typeface="Montserrat" pitchFamily="34" charset="-122"/>
              <a:cs typeface="Montserrat" pitchFamily="34" charset="-120"/>
            </a:endParaRPr>
          </a:p>
        </p:txBody>
      </p:sp>
      <p:pic>
        <p:nvPicPr>
          <p:cNvPr id="15" name="Picture 14">
            <a:extLst>
              <a:ext uri="{FF2B5EF4-FFF2-40B4-BE49-F238E27FC236}">
                <a16:creationId xmlns:a16="http://schemas.microsoft.com/office/drawing/2014/main" id="{BA059A1A-FA7A-A05F-A8C4-BAA43B68ED9A}"/>
              </a:ext>
            </a:extLst>
          </p:cNvPr>
          <p:cNvPicPr>
            <a:picLocks noChangeAspect="1"/>
          </p:cNvPicPr>
          <p:nvPr/>
        </p:nvPicPr>
        <p:blipFill>
          <a:blip r:embed="rId3"/>
          <a:stretch>
            <a:fillRect/>
          </a:stretch>
        </p:blipFill>
        <p:spPr>
          <a:xfrm>
            <a:off x="-89209" y="0"/>
            <a:ext cx="5719158"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714262"/>
            <a:ext cx="10888385"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Collaborating With Cross-Functional Teams</a:t>
            </a:r>
            <a:endParaRPr lang="en-US" sz="4450" dirty="0"/>
          </a:p>
        </p:txBody>
      </p:sp>
      <p:sp>
        <p:nvSpPr>
          <p:cNvPr id="3" name="Text 1"/>
          <p:cNvSpPr/>
          <p:nvPr/>
        </p:nvSpPr>
        <p:spPr>
          <a:xfrm>
            <a:off x="758309" y="2860238"/>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MLSA internship provided opportunities to collaborate with cross-functional teams, including designers, product managers, and other developers. This experience fostered teamwork, communication, and shared learning.</a:t>
            </a:r>
            <a:endParaRPr lang="en-US" sz="1700" dirty="0"/>
          </a:p>
        </p:txBody>
      </p:sp>
      <p:sp>
        <p:nvSpPr>
          <p:cNvPr id="4" name="Text 2"/>
          <p:cNvSpPr/>
          <p:nvPr/>
        </p:nvSpPr>
        <p:spPr>
          <a:xfrm>
            <a:off x="758309" y="401395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Team Dynamics</a:t>
            </a:r>
            <a:endParaRPr lang="en-US" sz="2200" dirty="0"/>
          </a:p>
        </p:txBody>
      </p:sp>
      <p:sp>
        <p:nvSpPr>
          <p:cNvPr id="5" name="Text 3"/>
          <p:cNvSpPr/>
          <p:nvPr/>
        </p:nvSpPr>
        <p:spPr>
          <a:xfrm>
            <a:off x="758309" y="458676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Working with diverse team members brought different perspectives and expertise, enhancing the project's success.</a:t>
            </a:r>
            <a:endParaRPr lang="en-US" sz="1700" dirty="0"/>
          </a:p>
        </p:txBody>
      </p:sp>
      <p:sp>
        <p:nvSpPr>
          <p:cNvPr id="6" name="Text 4"/>
          <p:cNvSpPr/>
          <p:nvPr/>
        </p:nvSpPr>
        <p:spPr>
          <a:xfrm>
            <a:off x="5312926" y="401395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Communication Skills</a:t>
            </a:r>
            <a:endParaRPr lang="en-US" sz="2200" dirty="0"/>
          </a:p>
        </p:txBody>
      </p:sp>
      <p:sp>
        <p:nvSpPr>
          <p:cNvPr id="7" name="Text 5"/>
          <p:cNvSpPr/>
          <p:nvPr/>
        </p:nvSpPr>
        <p:spPr>
          <a:xfrm>
            <a:off x="5312926" y="458676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 honed my communication skills through effective collaboration, active listening, and clear articulation of ideas.</a:t>
            </a:r>
            <a:endParaRPr lang="en-US" sz="1700" dirty="0"/>
          </a:p>
        </p:txBody>
      </p:sp>
      <p:sp>
        <p:nvSpPr>
          <p:cNvPr id="8" name="Text 6"/>
          <p:cNvSpPr/>
          <p:nvPr/>
        </p:nvSpPr>
        <p:spPr>
          <a:xfrm>
            <a:off x="9867543" y="401395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Shared Learning</a:t>
            </a:r>
            <a:endParaRPr lang="en-US" sz="2200" dirty="0"/>
          </a:p>
        </p:txBody>
      </p:sp>
      <p:sp>
        <p:nvSpPr>
          <p:cNvPr id="9" name="Text 7"/>
          <p:cNvSpPr/>
          <p:nvPr/>
        </p:nvSpPr>
        <p:spPr>
          <a:xfrm>
            <a:off x="9867543" y="4586764"/>
            <a:ext cx="4018359"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Learning from experienced professionals and sharing knowledge with team members created a collaborative environment for growth.</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1623" y="948095"/>
            <a:ext cx="7940754" cy="1130618"/>
          </a:xfrm>
          <a:prstGeom prst="rect">
            <a:avLst/>
          </a:prstGeom>
          <a:noFill/>
          <a:ln/>
        </p:spPr>
        <p:txBody>
          <a:bodyPr wrap="square" lIns="0" tIns="0" rIns="0" bIns="0" rtlCol="0" anchor="t"/>
          <a:lstStyle/>
          <a:p>
            <a:pPr marL="0" indent="0">
              <a:lnSpc>
                <a:spcPts val="4450"/>
              </a:lnSpc>
              <a:buNone/>
            </a:pPr>
            <a:r>
              <a:rPr lang="en-US" sz="3550" b="1" dirty="0">
                <a:solidFill>
                  <a:srgbClr val="9998FF"/>
                </a:solidFill>
                <a:latin typeface="Barlow Bold" pitchFamily="34" charset="0"/>
                <a:ea typeface="Barlow Bold" pitchFamily="34" charset="-122"/>
                <a:cs typeface="Barlow Bold" pitchFamily="34" charset="-120"/>
              </a:rPr>
              <a:t>Implementing Best Practices in Software Development</a:t>
            </a:r>
            <a:endParaRPr lang="en-US" sz="3550" dirty="0"/>
          </a:p>
        </p:txBody>
      </p:sp>
      <p:sp>
        <p:nvSpPr>
          <p:cNvPr id="4" name="Text 1"/>
          <p:cNvSpPr/>
          <p:nvPr/>
        </p:nvSpPr>
        <p:spPr>
          <a:xfrm>
            <a:off x="601623" y="2336483"/>
            <a:ext cx="7940754" cy="825103"/>
          </a:xfrm>
          <a:prstGeom prst="rect">
            <a:avLst/>
          </a:prstGeom>
          <a:noFill/>
          <a:ln/>
        </p:spPr>
        <p:txBody>
          <a:bodyPr wrap="square" lIns="0" tIns="0" rIns="0" bIns="0" rtlCol="0" anchor="t"/>
          <a:lstStyle/>
          <a:p>
            <a:pPr marL="0" indent="0">
              <a:lnSpc>
                <a:spcPts val="2150"/>
              </a:lnSpc>
              <a:buNone/>
            </a:pPr>
            <a:r>
              <a:rPr lang="en-US" sz="1350" dirty="0">
                <a:solidFill>
                  <a:srgbClr val="EEEFF5"/>
                </a:solidFill>
                <a:latin typeface="Montserrat" pitchFamily="34" charset="0"/>
                <a:ea typeface="Montserrat" pitchFamily="34" charset="-122"/>
                <a:cs typeface="Montserrat" pitchFamily="34" charset="-120"/>
              </a:rPr>
              <a:t>Throughout the internship, I was exposed to industry best practices in software development. This included learning about design patterns, code review processes, testing methodologies, and version control systems.</a:t>
            </a:r>
            <a:endParaRPr lang="en-US" sz="1350" dirty="0"/>
          </a:p>
        </p:txBody>
      </p:sp>
      <p:sp>
        <p:nvSpPr>
          <p:cNvPr id="5" name="Shape 2"/>
          <p:cNvSpPr/>
          <p:nvPr/>
        </p:nvSpPr>
        <p:spPr>
          <a:xfrm>
            <a:off x="601623" y="3354943"/>
            <a:ext cx="7940754" cy="3926443"/>
          </a:xfrm>
          <a:prstGeom prst="roundRect">
            <a:avLst>
              <a:gd name="adj" fmla="val 3940"/>
            </a:avLst>
          </a:prstGeom>
          <a:noFill/>
          <a:ln w="7620">
            <a:solidFill>
              <a:srgbClr val="FFFFFF">
                <a:alpha val="24000"/>
              </a:srgbClr>
            </a:solidFill>
            <a:prstDash val="solid"/>
          </a:ln>
        </p:spPr>
      </p:sp>
      <p:sp>
        <p:nvSpPr>
          <p:cNvPr id="6" name="Shape 3"/>
          <p:cNvSpPr/>
          <p:nvPr/>
        </p:nvSpPr>
        <p:spPr>
          <a:xfrm>
            <a:off x="609243" y="3362563"/>
            <a:ext cx="7925514" cy="771525"/>
          </a:xfrm>
          <a:prstGeom prst="rect">
            <a:avLst/>
          </a:prstGeom>
          <a:solidFill>
            <a:srgbClr val="FFFFFF">
              <a:alpha val="4000"/>
            </a:srgbClr>
          </a:solidFill>
          <a:ln/>
        </p:spPr>
      </p:sp>
      <p:sp>
        <p:nvSpPr>
          <p:cNvPr id="7" name="Text 4"/>
          <p:cNvSpPr/>
          <p:nvPr/>
        </p:nvSpPr>
        <p:spPr>
          <a:xfrm>
            <a:off x="781050" y="3473291"/>
            <a:ext cx="3615333" cy="275034"/>
          </a:xfrm>
          <a:prstGeom prst="rect">
            <a:avLst/>
          </a:prstGeom>
          <a:noFill/>
          <a:ln/>
        </p:spPr>
        <p:txBody>
          <a:bodyPr wrap="none" lIns="0" tIns="0" rIns="0" bIns="0" rtlCol="0" anchor="t"/>
          <a:lstStyle/>
          <a:p>
            <a:pPr marL="0" indent="0">
              <a:lnSpc>
                <a:spcPts val="2150"/>
              </a:lnSpc>
              <a:buNone/>
            </a:pPr>
            <a:r>
              <a:rPr lang="en-US" sz="1350" dirty="0">
                <a:solidFill>
                  <a:srgbClr val="EEEFF5"/>
                </a:solidFill>
                <a:latin typeface="Montserrat" pitchFamily="34" charset="0"/>
                <a:ea typeface="Montserrat" pitchFamily="34" charset="-122"/>
                <a:cs typeface="Montserrat" pitchFamily="34" charset="-120"/>
              </a:rPr>
              <a:t>Design Patterns</a:t>
            </a:r>
            <a:endParaRPr lang="en-US" sz="1350" dirty="0"/>
          </a:p>
        </p:txBody>
      </p:sp>
      <p:sp>
        <p:nvSpPr>
          <p:cNvPr id="8" name="Text 5"/>
          <p:cNvSpPr/>
          <p:nvPr/>
        </p:nvSpPr>
        <p:spPr>
          <a:xfrm>
            <a:off x="4747617" y="3473291"/>
            <a:ext cx="3615333" cy="550069"/>
          </a:xfrm>
          <a:prstGeom prst="rect">
            <a:avLst/>
          </a:prstGeom>
          <a:noFill/>
          <a:ln/>
        </p:spPr>
        <p:txBody>
          <a:bodyPr wrap="square" lIns="0" tIns="0" rIns="0" bIns="0" rtlCol="0" anchor="t"/>
          <a:lstStyle/>
          <a:p>
            <a:pPr marL="0" indent="0">
              <a:lnSpc>
                <a:spcPts val="2150"/>
              </a:lnSpc>
              <a:buNone/>
            </a:pPr>
            <a:r>
              <a:rPr lang="en-US" sz="1350" dirty="0">
                <a:solidFill>
                  <a:srgbClr val="EEEFF5"/>
                </a:solidFill>
                <a:latin typeface="Montserrat" pitchFamily="34" charset="0"/>
                <a:ea typeface="Montserrat" pitchFamily="34" charset="-122"/>
                <a:cs typeface="Montserrat" pitchFamily="34" charset="-120"/>
              </a:rPr>
              <a:t>Understanding common solutions to recurring problems in software design.</a:t>
            </a:r>
            <a:endParaRPr lang="en-US" sz="1350" dirty="0"/>
          </a:p>
        </p:txBody>
      </p:sp>
      <p:sp>
        <p:nvSpPr>
          <p:cNvPr id="9" name="Shape 6"/>
          <p:cNvSpPr/>
          <p:nvPr/>
        </p:nvSpPr>
        <p:spPr>
          <a:xfrm>
            <a:off x="609243" y="4134088"/>
            <a:ext cx="7925514" cy="1046559"/>
          </a:xfrm>
          <a:prstGeom prst="rect">
            <a:avLst/>
          </a:prstGeom>
          <a:solidFill>
            <a:srgbClr val="000000">
              <a:alpha val="4000"/>
            </a:srgbClr>
          </a:solidFill>
          <a:ln/>
        </p:spPr>
      </p:sp>
      <p:sp>
        <p:nvSpPr>
          <p:cNvPr id="10" name="Text 7"/>
          <p:cNvSpPr/>
          <p:nvPr/>
        </p:nvSpPr>
        <p:spPr>
          <a:xfrm>
            <a:off x="781050" y="4244816"/>
            <a:ext cx="3615333" cy="275034"/>
          </a:xfrm>
          <a:prstGeom prst="rect">
            <a:avLst/>
          </a:prstGeom>
          <a:noFill/>
          <a:ln/>
        </p:spPr>
        <p:txBody>
          <a:bodyPr wrap="none" lIns="0" tIns="0" rIns="0" bIns="0" rtlCol="0" anchor="t"/>
          <a:lstStyle/>
          <a:p>
            <a:pPr marL="0" indent="0">
              <a:lnSpc>
                <a:spcPts val="2150"/>
              </a:lnSpc>
              <a:buNone/>
            </a:pPr>
            <a:r>
              <a:rPr lang="en-US" sz="1350" dirty="0">
                <a:solidFill>
                  <a:srgbClr val="EEEFF5"/>
                </a:solidFill>
                <a:latin typeface="Montserrat" pitchFamily="34" charset="0"/>
                <a:ea typeface="Montserrat" pitchFamily="34" charset="-122"/>
                <a:cs typeface="Montserrat" pitchFamily="34" charset="-120"/>
              </a:rPr>
              <a:t>Code Reviews</a:t>
            </a:r>
            <a:endParaRPr lang="en-US" sz="1350" dirty="0"/>
          </a:p>
        </p:txBody>
      </p:sp>
      <p:sp>
        <p:nvSpPr>
          <p:cNvPr id="11" name="Text 8"/>
          <p:cNvSpPr/>
          <p:nvPr/>
        </p:nvSpPr>
        <p:spPr>
          <a:xfrm>
            <a:off x="4747617" y="4244816"/>
            <a:ext cx="3615333" cy="825103"/>
          </a:xfrm>
          <a:prstGeom prst="rect">
            <a:avLst/>
          </a:prstGeom>
          <a:noFill/>
          <a:ln/>
        </p:spPr>
        <p:txBody>
          <a:bodyPr wrap="square" lIns="0" tIns="0" rIns="0" bIns="0" rtlCol="0" anchor="t"/>
          <a:lstStyle/>
          <a:p>
            <a:pPr marL="0" indent="0">
              <a:lnSpc>
                <a:spcPts val="2150"/>
              </a:lnSpc>
              <a:buNone/>
            </a:pPr>
            <a:r>
              <a:rPr lang="en-US" sz="1350" dirty="0">
                <a:solidFill>
                  <a:srgbClr val="EEEFF5"/>
                </a:solidFill>
                <a:latin typeface="Montserrat" pitchFamily="34" charset="0"/>
                <a:ea typeface="Montserrat" pitchFamily="34" charset="-122"/>
                <a:cs typeface="Montserrat" pitchFamily="34" charset="-120"/>
              </a:rPr>
              <a:t>Collaborative process for improving code quality, identifying potential issues, and ensuring code consistency.</a:t>
            </a:r>
            <a:endParaRPr lang="en-US" sz="1350" dirty="0"/>
          </a:p>
        </p:txBody>
      </p:sp>
      <p:sp>
        <p:nvSpPr>
          <p:cNvPr id="12" name="Shape 9"/>
          <p:cNvSpPr/>
          <p:nvPr/>
        </p:nvSpPr>
        <p:spPr>
          <a:xfrm>
            <a:off x="609243" y="5180647"/>
            <a:ext cx="7925514" cy="1046559"/>
          </a:xfrm>
          <a:prstGeom prst="rect">
            <a:avLst/>
          </a:prstGeom>
          <a:solidFill>
            <a:srgbClr val="FFFFFF">
              <a:alpha val="4000"/>
            </a:srgbClr>
          </a:solidFill>
          <a:ln/>
        </p:spPr>
      </p:sp>
      <p:sp>
        <p:nvSpPr>
          <p:cNvPr id="13" name="Text 10"/>
          <p:cNvSpPr/>
          <p:nvPr/>
        </p:nvSpPr>
        <p:spPr>
          <a:xfrm>
            <a:off x="781050" y="5291376"/>
            <a:ext cx="3615333" cy="275034"/>
          </a:xfrm>
          <a:prstGeom prst="rect">
            <a:avLst/>
          </a:prstGeom>
          <a:noFill/>
          <a:ln/>
        </p:spPr>
        <p:txBody>
          <a:bodyPr wrap="none" lIns="0" tIns="0" rIns="0" bIns="0" rtlCol="0" anchor="t"/>
          <a:lstStyle/>
          <a:p>
            <a:pPr marL="0" indent="0">
              <a:lnSpc>
                <a:spcPts val="2150"/>
              </a:lnSpc>
              <a:buNone/>
            </a:pPr>
            <a:r>
              <a:rPr lang="en-US" sz="1350" dirty="0">
                <a:solidFill>
                  <a:srgbClr val="EEEFF5"/>
                </a:solidFill>
                <a:latin typeface="Montserrat" pitchFamily="34" charset="0"/>
                <a:ea typeface="Montserrat" pitchFamily="34" charset="-122"/>
                <a:cs typeface="Montserrat" pitchFamily="34" charset="-120"/>
              </a:rPr>
              <a:t>Testing Methodologies</a:t>
            </a:r>
            <a:endParaRPr lang="en-US" sz="1350" dirty="0"/>
          </a:p>
        </p:txBody>
      </p:sp>
      <p:sp>
        <p:nvSpPr>
          <p:cNvPr id="14" name="Text 11"/>
          <p:cNvSpPr/>
          <p:nvPr/>
        </p:nvSpPr>
        <p:spPr>
          <a:xfrm>
            <a:off x="4747617" y="5291376"/>
            <a:ext cx="3615333" cy="825103"/>
          </a:xfrm>
          <a:prstGeom prst="rect">
            <a:avLst/>
          </a:prstGeom>
          <a:noFill/>
          <a:ln/>
        </p:spPr>
        <p:txBody>
          <a:bodyPr wrap="square" lIns="0" tIns="0" rIns="0" bIns="0" rtlCol="0" anchor="t"/>
          <a:lstStyle/>
          <a:p>
            <a:pPr marL="0" indent="0">
              <a:lnSpc>
                <a:spcPts val="2150"/>
              </a:lnSpc>
              <a:buNone/>
            </a:pPr>
            <a:r>
              <a:rPr lang="en-US" sz="1350" dirty="0">
                <a:solidFill>
                  <a:srgbClr val="EEEFF5"/>
                </a:solidFill>
                <a:latin typeface="Montserrat" pitchFamily="34" charset="0"/>
                <a:ea typeface="Montserrat" pitchFamily="34" charset="-122"/>
                <a:cs typeface="Montserrat" pitchFamily="34" charset="-120"/>
              </a:rPr>
              <a:t>Implementing comprehensive testing strategies to ensure the application's stability, functionality, and performance.</a:t>
            </a:r>
            <a:endParaRPr lang="en-US" sz="1350" dirty="0"/>
          </a:p>
        </p:txBody>
      </p:sp>
      <p:sp>
        <p:nvSpPr>
          <p:cNvPr id="15" name="Shape 12"/>
          <p:cNvSpPr/>
          <p:nvPr/>
        </p:nvSpPr>
        <p:spPr>
          <a:xfrm>
            <a:off x="609243" y="6227207"/>
            <a:ext cx="7925514" cy="1046559"/>
          </a:xfrm>
          <a:prstGeom prst="rect">
            <a:avLst/>
          </a:prstGeom>
          <a:solidFill>
            <a:srgbClr val="000000">
              <a:alpha val="4000"/>
            </a:srgbClr>
          </a:solidFill>
          <a:ln/>
        </p:spPr>
      </p:sp>
      <p:sp>
        <p:nvSpPr>
          <p:cNvPr id="16" name="Text 13"/>
          <p:cNvSpPr/>
          <p:nvPr/>
        </p:nvSpPr>
        <p:spPr>
          <a:xfrm>
            <a:off x="781050" y="6337935"/>
            <a:ext cx="3615333" cy="275034"/>
          </a:xfrm>
          <a:prstGeom prst="rect">
            <a:avLst/>
          </a:prstGeom>
          <a:noFill/>
          <a:ln/>
        </p:spPr>
        <p:txBody>
          <a:bodyPr wrap="none" lIns="0" tIns="0" rIns="0" bIns="0" rtlCol="0" anchor="t"/>
          <a:lstStyle/>
          <a:p>
            <a:pPr marL="0" indent="0">
              <a:lnSpc>
                <a:spcPts val="2150"/>
              </a:lnSpc>
              <a:buNone/>
            </a:pPr>
            <a:r>
              <a:rPr lang="en-US" sz="1350" dirty="0">
                <a:solidFill>
                  <a:srgbClr val="EEEFF5"/>
                </a:solidFill>
                <a:latin typeface="Montserrat" pitchFamily="34" charset="0"/>
                <a:ea typeface="Montserrat" pitchFamily="34" charset="-122"/>
                <a:cs typeface="Montserrat" pitchFamily="34" charset="-120"/>
              </a:rPr>
              <a:t>Version Control Systems</a:t>
            </a:r>
            <a:endParaRPr lang="en-US" sz="1350" dirty="0"/>
          </a:p>
        </p:txBody>
      </p:sp>
      <p:sp>
        <p:nvSpPr>
          <p:cNvPr id="17" name="Text 14"/>
          <p:cNvSpPr/>
          <p:nvPr/>
        </p:nvSpPr>
        <p:spPr>
          <a:xfrm>
            <a:off x="4747617" y="6337935"/>
            <a:ext cx="3615333" cy="825103"/>
          </a:xfrm>
          <a:prstGeom prst="rect">
            <a:avLst/>
          </a:prstGeom>
          <a:noFill/>
          <a:ln/>
        </p:spPr>
        <p:txBody>
          <a:bodyPr wrap="square" lIns="0" tIns="0" rIns="0" bIns="0" rtlCol="0" anchor="t"/>
          <a:lstStyle/>
          <a:p>
            <a:pPr marL="0" indent="0">
              <a:lnSpc>
                <a:spcPts val="2150"/>
              </a:lnSpc>
              <a:buNone/>
            </a:pPr>
            <a:r>
              <a:rPr lang="en-US" sz="1350" dirty="0">
                <a:solidFill>
                  <a:srgbClr val="EEEFF5"/>
                </a:solidFill>
                <a:latin typeface="Montserrat" pitchFamily="34" charset="0"/>
                <a:ea typeface="Montserrat" pitchFamily="34" charset="-122"/>
                <a:cs typeface="Montserrat" pitchFamily="34" charset="-120"/>
              </a:rPr>
              <a:t>Utilizing version control systems like Git to track changes, manage code branches, and collaborate effectively on projects.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886" y="580311"/>
            <a:ext cx="7845028" cy="1220867"/>
          </a:xfrm>
          <a:prstGeom prst="rect">
            <a:avLst/>
          </a:prstGeom>
          <a:noFill/>
          <a:ln/>
        </p:spPr>
        <p:txBody>
          <a:bodyPr wrap="square" lIns="0" tIns="0" rIns="0" bIns="0" rtlCol="0" anchor="t"/>
          <a:lstStyle/>
          <a:p>
            <a:pPr marL="0" indent="0">
              <a:lnSpc>
                <a:spcPts val="4800"/>
              </a:lnSpc>
              <a:buNone/>
            </a:pPr>
            <a:r>
              <a:rPr lang="en-US" sz="3800" b="1" dirty="0">
                <a:solidFill>
                  <a:srgbClr val="9998FF"/>
                </a:solidFill>
                <a:latin typeface="Barlow Bold" pitchFamily="34" charset="0"/>
                <a:ea typeface="Barlow Bold" pitchFamily="34" charset="-122"/>
                <a:cs typeface="Barlow Bold" pitchFamily="34" charset="-120"/>
              </a:rPr>
              <a:t>Expanding My Skills Through the MLSA Program</a:t>
            </a:r>
            <a:endParaRPr lang="en-US" sz="3800" dirty="0"/>
          </a:p>
        </p:txBody>
      </p:sp>
      <p:sp>
        <p:nvSpPr>
          <p:cNvPr id="4" name="Text 1"/>
          <p:cNvSpPr/>
          <p:nvPr/>
        </p:nvSpPr>
        <p:spPr>
          <a:xfrm>
            <a:off x="6135886" y="2079546"/>
            <a:ext cx="7845028" cy="890826"/>
          </a:xfrm>
          <a:prstGeom prst="rect">
            <a:avLst/>
          </a:prstGeom>
          <a:noFill/>
          <a:ln/>
        </p:spPr>
        <p:txBody>
          <a:bodyPr wrap="square" lIns="0" tIns="0" rIns="0" bIns="0" rtlCol="0" anchor="t"/>
          <a:lstStyle/>
          <a:p>
            <a:pPr marL="0" indent="0">
              <a:lnSpc>
                <a:spcPts val="2300"/>
              </a:lnSpc>
              <a:buNone/>
            </a:pPr>
            <a:r>
              <a:rPr lang="en-US" sz="1450" dirty="0">
                <a:solidFill>
                  <a:srgbClr val="EEEFF5"/>
                </a:solidFill>
                <a:latin typeface="Montserrat" pitchFamily="34" charset="0"/>
                <a:ea typeface="Montserrat" pitchFamily="34" charset="-122"/>
                <a:cs typeface="Montserrat" pitchFamily="34" charset="-120"/>
              </a:rPr>
              <a:t>The MLSA program offered various resources and opportunities to expand my skillset beyond the core MERN stack. I delved into new technologies, frameworks, and concepts, broadening my knowledge and increasing my adaptability.</a:t>
            </a:r>
            <a:endParaRPr lang="en-US" sz="1450" dirty="0"/>
          </a:p>
        </p:txBody>
      </p:sp>
      <p:pic>
        <p:nvPicPr>
          <p:cNvPr id="5" name="Image 1" descr="preencoded.png"/>
          <p:cNvPicPr>
            <a:picLocks noChangeAspect="1"/>
          </p:cNvPicPr>
          <p:nvPr/>
        </p:nvPicPr>
        <p:blipFill>
          <a:blip r:embed="rId4"/>
          <a:stretch>
            <a:fillRect/>
          </a:stretch>
        </p:blipFill>
        <p:spPr>
          <a:xfrm>
            <a:off x="6135886" y="3179088"/>
            <a:ext cx="463868" cy="463868"/>
          </a:xfrm>
          <a:prstGeom prst="rect">
            <a:avLst/>
          </a:prstGeom>
        </p:spPr>
      </p:pic>
      <p:sp>
        <p:nvSpPr>
          <p:cNvPr id="6" name="Text 2"/>
          <p:cNvSpPr/>
          <p:nvPr/>
        </p:nvSpPr>
        <p:spPr>
          <a:xfrm>
            <a:off x="6135886" y="3828455"/>
            <a:ext cx="2441972" cy="305157"/>
          </a:xfrm>
          <a:prstGeom prst="rect">
            <a:avLst/>
          </a:prstGeom>
          <a:noFill/>
          <a:ln/>
        </p:spPr>
        <p:txBody>
          <a:bodyPr wrap="none" lIns="0" tIns="0" rIns="0" bIns="0" rtlCol="0" anchor="t"/>
          <a:lstStyle/>
          <a:p>
            <a:pPr marL="0" indent="0" algn="l">
              <a:lnSpc>
                <a:spcPts val="2400"/>
              </a:lnSpc>
              <a:buNone/>
            </a:pPr>
            <a:r>
              <a:rPr lang="en-US" sz="1900" b="1" dirty="0">
                <a:solidFill>
                  <a:srgbClr val="EEEFF5"/>
                </a:solidFill>
                <a:latin typeface="Barlow Bold" pitchFamily="34" charset="0"/>
                <a:ea typeface="Barlow Bold" pitchFamily="34" charset="-122"/>
                <a:cs typeface="Barlow Bold" pitchFamily="34" charset="-120"/>
              </a:rPr>
              <a:t>Cloud Computing</a:t>
            </a:r>
            <a:endParaRPr lang="en-US" sz="1900" dirty="0"/>
          </a:p>
        </p:txBody>
      </p:sp>
      <p:sp>
        <p:nvSpPr>
          <p:cNvPr id="7" name="Text 3"/>
          <p:cNvSpPr/>
          <p:nvPr/>
        </p:nvSpPr>
        <p:spPr>
          <a:xfrm>
            <a:off x="6135886" y="4244935"/>
            <a:ext cx="3783330" cy="890826"/>
          </a:xfrm>
          <a:prstGeom prst="rect">
            <a:avLst/>
          </a:prstGeom>
          <a:noFill/>
          <a:ln/>
        </p:spPr>
        <p:txBody>
          <a:bodyPr wrap="square" lIns="0" tIns="0" rIns="0" bIns="0" rtlCol="0" anchor="t"/>
          <a:lstStyle/>
          <a:p>
            <a:pPr marL="0" indent="0" algn="l">
              <a:lnSpc>
                <a:spcPts val="2300"/>
              </a:lnSpc>
              <a:buNone/>
            </a:pPr>
            <a:r>
              <a:rPr lang="en-US" sz="1450" dirty="0">
                <a:solidFill>
                  <a:srgbClr val="EEEFF5"/>
                </a:solidFill>
                <a:latin typeface="Montserrat" pitchFamily="34" charset="0"/>
                <a:ea typeface="Montserrat" pitchFamily="34" charset="-122"/>
                <a:cs typeface="Montserrat" pitchFamily="34" charset="-120"/>
              </a:rPr>
              <a:t>Learning to deploy and manage applications in the cloud using platforms like AWS and Azure.</a:t>
            </a:r>
            <a:endParaRPr lang="en-US" sz="1450" dirty="0"/>
          </a:p>
        </p:txBody>
      </p:sp>
      <p:pic>
        <p:nvPicPr>
          <p:cNvPr id="8" name="Image 2" descr="preencoded.png"/>
          <p:cNvPicPr>
            <a:picLocks noChangeAspect="1"/>
          </p:cNvPicPr>
          <p:nvPr/>
        </p:nvPicPr>
        <p:blipFill>
          <a:blip r:embed="rId5"/>
          <a:stretch>
            <a:fillRect/>
          </a:stretch>
        </p:blipFill>
        <p:spPr>
          <a:xfrm>
            <a:off x="10197584" y="3179088"/>
            <a:ext cx="463868" cy="463868"/>
          </a:xfrm>
          <a:prstGeom prst="rect">
            <a:avLst/>
          </a:prstGeom>
        </p:spPr>
      </p:pic>
      <p:sp>
        <p:nvSpPr>
          <p:cNvPr id="9" name="Text 4"/>
          <p:cNvSpPr/>
          <p:nvPr/>
        </p:nvSpPr>
        <p:spPr>
          <a:xfrm>
            <a:off x="10197584" y="3828455"/>
            <a:ext cx="2441972" cy="305157"/>
          </a:xfrm>
          <a:prstGeom prst="rect">
            <a:avLst/>
          </a:prstGeom>
          <a:noFill/>
          <a:ln/>
        </p:spPr>
        <p:txBody>
          <a:bodyPr wrap="none" lIns="0" tIns="0" rIns="0" bIns="0" rtlCol="0" anchor="t"/>
          <a:lstStyle/>
          <a:p>
            <a:pPr marL="0" indent="0" algn="l">
              <a:lnSpc>
                <a:spcPts val="2400"/>
              </a:lnSpc>
              <a:buNone/>
            </a:pPr>
            <a:r>
              <a:rPr lang="en-US" sz="1900" b="1" dirty="0">
                <a:solidFill>
                  <a:srgbClr val="EEEFF5"/>
                </a:solidFill>
                <a:latin typeface="Barlow Bold" pitchFamily="34" charset="0"/>
                <a:ea typeface="Barlow Bold" pitchFamily="34" charset="-122"/>
                <a:cs typeface="Barlow Bold" pitchFamily="34" charset="-120"/>
              </a:rPr>
              <a:t>Cybersecurity</a:t>
            </a:r>
            <a:endParaRPr lang="en-US" sz="1900" dirty="0"/>
          </a:p>
        </p:txBody>
      </p:sp>
      <p:sp>
        <p:nvSpPr>
          <p:cNvPr id="10" name="Text 5"/>
          <p:cNvSpPr/>
          <p:nvPr/>
        </p:nvSpPr>
        <p:spPr>
          <a:xfrm>
            <a:off x="10197584" y="4244935"/>
            <a:ext cx="3783330" cy="890826"/>
          </a:xfrm>
          <a:prstGeom prst="rect">
            <a:avLst/>
          </a:prstGeom>
          <a:noFill/>
          <a:ln/>
        </p:spPr>
        <p:txBody>
          <a:bodyPr wrap="square" lIns="0" tIns="0" rIns="0" bIns="0" rtlCol="0" anchor="t"/>
          <a:lstStyle/>
          <a:p>
            <a:pPr marL="0" indent="0" algn="l">
              <a:lnSpc>
                <a:spcPts val="2300"/>
              </a:lnSpc>
              <a:buNone/>
            </a:pPr>
            <a:r>
              <a:rPr lang="en-US" sz="1450" dirty="0">
                <a:solidFill>
                  <a:srgbClr val="EEEFF5"/>
                </a:solidFill>
                <a:latin typeface="Montserrat" pitchFamily="34" charset="0"/>
                <a:ea typeface="Montserrat" pitchFamily="34" charset="-122"/>
                <a:cs typeface="Montserrat" pitchFamily="34" charset="-120"/>
              </a:rPr>
              <a:t>Exploring concepts of security best practices and implementing measures to protect applications and data.</a:t>
            </a:r>
            <a:endParaRPr lang="en-US" sz="1450" dirty="0"/>
          </a:p>
        </p:txBody>
      </p:sp>
      <p:pic>
        <p:nvPicPr>
          <p:cNvPr id="11" name="Image 3" descr="preencoded.png"/>
          <p:cNvPicPr>
            <a:picLocks noChangeAspect="1"/>
          </p:cNvPicPr>
          <p:nvPr/>
        </p:nvPicPr>
        <p:blipFill>
          <a:blip r:embed="rId6"/>
          <a:stretch>
            <a:fillRect/>
          </a:stretch>
        </p:blipFill>
        <p:spPr>
          <a:xfrm>
            <a:off x="6135886" y="5692497"/>
            <a:ext cx="463868" cy="463868"/>
          </a:xfrm>
          <a:prstGeom prst="rect">
            <a:avLst/>
          </a:prstGeom>
        </p:spPr>
      </p:pic>
      <p:sp>
        <p:nvSpPr>
          <p:cNvPr id="12" name="Text 6"/>
          <p:cNvSpPr/>
          <p:nvPr/>
        </p:nvSpPr>
        <p:spPr>
          <a:xfrm>
            <a:off x="6135886" y="6341864"/>
            <a:ext cx="2441972" cy="305157"/>
          </a:xfrm>
          <a:prstGeom prst="rect">
            <a:avLst/>
          </a:prstGeom>
          <a:noFill/>
          <a:ln/>
        </p:spPr>
        <p:txBody>
          <a:bodyPr wrap="none" lIns="0" tIns="0" rIns="0" bIns="0" rtlCol="0" anchor="t"/>
          <a:lstStyle/>
          <a:p>
            <a:pPr marL="0" indent="0" algn="l">
              <a:lnSpc>
                <a:spcPts val="2400"/>
              </a:lnSpc>
              <a:buNone/>
            </a:pPr>
            <a:r>
              <a:rPr lang="en-US" sz="1900" b="1" dirty="0">
                <a:solidFill>
                  <a:srgbClr val="EEEFF5"/>
                </a:solidFill>
                <a:latin typeface="Barlow Bold" pitchFamily="34" charset="0"/>
                <a:ea typeface="Barlow Bold" pitchFamily="34" charset="-122"/>
                <a:cs typeface="Barlow Bold" pitchFamily="34" charset="-120"/>
              </a:rPr>
              <a:t>NoSQL Databases</a:t>
            </a:r>
            <a:endParaRPr lang="en-US" sz="1900" dirty="0"/>
          </a:p>
        </p:txBody>
      </p:sp>
      <p:sp>
        <p:nvSpPr>
          <p:cNvPr id="13" name="Text 7"/>
          <p:cNvSpPr/>
          <p:nvPr/>
        </p:nvSpPr>
        <p:spPr>
          <a:xfrm>
            <a:off x="6135886" y="6758345"/>
            <a:ext cx="3783330" cy="890826"/>
          </a:xfrm>
          <a:prstGeom prst="rect">
            <a:avLst/>
          </a:prstGeom>
          <a:noFill/>
          <a:ln/>
        </p:spPr>
        <p:txBody>
          <a:bodyPr wrap="square" lIns="0" tIns="0" rIns="0" bIns="0" rtlCol="0" anchor="t"/>
          <a:lstStyle/>
          <a:p>
            <a:pPr marL="0" indent="0" algn="l">
              <a:lnSpc>
                <a:spcPts val="2300"/>
              </a:lnSpc>
              <a:buNone/>
            </a:pPr>
            <a:r>
              <a:rPr lang="en-US" sz="1450" dirty="0">
                <a:solidFill>
                  <a:srgbClr val="EEEFF5"/>
                </a:solidFill>
                <a:latin typeface="Montserrat" pitchFamily="34" charset="0"/>
                <a:ea typeface="Montserrat" pitchFamily="34" charset="-122"/>
                <a:cs typeface="Montserrat" pitchFamily="34" charset="-120"/>
              </a:rPr>
              <a:t>Expanding my database knowledge by learning about other NoSQL databases like Cassandra and Redis.</a:t>
            </a:r>
            <a:endParaRPr lang="en-US" sz="1450" dirty="0"/>
          </a:p>
        </p:txBody>
      </p:sp>
      <p:pic>
        <p:nvPicPr>
          <p:cNvPr id="14" name="Image 4" descr="preencoded.png"/>
          <p:cNvPicPr>
            <a:picLocks noChangeAspect="1"/>
          </p:cNvPicPr>
          <p:nvPr/>
        </p:nvPicPr>
        <p:blipFill>
          <a:blip r:embed="rId7"/>
          <a:stretch>
            <a:fillRect/>
          </a:stretch>
        </p:blipFill>
        <p:spPr>
          <a:xfrm>
            <a:off x="10197584" y="5692497"/>
            <a:ext cx="463868" cy="463868"/>
          </a:xfrm>
          <a:prstGeom prst="rect">
            <a:avLst/>
          </a:prstGeom>
        </p:spPr>
      </p:pic>
      <p:sp>
        <p:nvSpPr>
          <p:cNvPr id="15" name="Text 8"/>
          <p:cNvSpPr/>
          <p:nvPr/>
        </p:nvSpPr>
        <p:spPr>
          <a:xfrm>
            <a:off x="10197584" y="6341864"/>
            <a:ext cx="2441972" cy="305157"/>
          </a:xfrm>
          <a:prstGeom prst="rect">
            <a:avLst/>
          </a:prstGeom>
          <a:noFill/>
          <a:ln/>
        </p:spPr>
        <p:txBody>
          <a:bodyPr wrap="none" lIns="0" tIns="0" rIns="0" bIns="0" rtlCol="0" anchor="t"/>
          <a:lstStyle/>
          <a:p>
            <a:pPr marL="0" indent="0" algn="l">
              <a:lnSpc>
                <a:spcPts val="2400"/>
              </a:lnSpc>
              <a:buNone/>
            </a:pPr>
            <a:r>
              <a:rPr lang="en-US" sz="1900" b="1" dirty="0">
                <a:solidFill>
                  <a:srgbClr val="EEEFF5"/>
                </a:solidFill>
                <a:latin typeface="Barlow Bold" pitchFamily="34" charset="0"/>
                <a:ea typeface="Barlow Bold" pitchFamily="34" charset="-122"/>
                <a:cs typeface="Barlow Bold" pitchFamily="34" charset="-120"/>
              </a:rPr>
              <a:t>Data Analytics</a:t>
            </a:r>
            <a:endParaRPr lang="en-US" sz="1900" dirty="0"/>
          </a:p>
        </p:txBody>
      </p:sp>
      <p:sp>
        <p:nvSpPr>
          <p:cNvPr id="16" name="Text 9"/>
          <p:cNvSpPr/>
          <p:nvPr/>
        </p:nvSpPr>
        <p:spPr>
          <a:xfrm>
            <a:off x="10197584" y="6758345"/>
            <a:ext cx="3783330" cy="890826"/>
          </a:xfrm>
          <a:prstGeom prst="rect">
            <a:avLst/>
          </a:prstGeom>
          <a:noFill/>
          <a:ln/>
        </p:spPr>
        <p:txBody>
          <a:bodyPr wrap="square" lIns="0" tIns="0" rIns="0" bIns="0" rtlCol="0" anchor="t"/>
          <a:lstStyle/>
          <a:p>
            <a:pPr marL="0" indent="0" algn="l">
              <a:lnSpc>
                <a:spcPts val="2300"/>
              </a:lnSpc>
              <a:buNone/>
            </a:pPr>
            <a:r>
              <a:rPr lang="en-US" sz="1450" dirty="0">
                <a:solidFill>
                  <a:srgbClr val="EEEFF5"/>
                </a:solidFill>
                <a:latin typeface="Montserrat" pitchFamily="34" charset="0"/>
                <a:ea typeface="Montserrat" pitchFamily="34" charset="-122"/>
                <a:cs typeface="Montserrat" pitchFamily="34" charset="-120"/>
              </a:rPr>
              <a:t>Exploring the intersection of data analytics with web development and utilizing data visualization tools.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793</Words>
  <Application>Microsoft Office PowerPoint</Application>
  <PresentationFormat>Custom</PresentationFormat>
  <Paragraphs>70</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Montserrat</vt:lpstr>
      <vt:lpstr>Arial</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Piyush Raj</cp:lastModifiedBy>
  <cp:revision>3</cp:revision>
  <dcterms:created xsi:type="dcterms:W3CDTF">2024-10-29T16:35:20Z</dcterms:created>
  <dcterms:modified xsi:type="dcterms:W3CDTF">2024-10-29T16:53:18Z</dcterms:modified>
</cp:coreProperties>
</file>